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8774" autoAdjust="0"/>
  </p:normalViewPr>
  <p:slideViewPr>
    <p:cSldViewPr snapToGrid="0">
      <p:cViewPr varScale="1">
        <p:scale>
          <a:sx n="101" d="100"/>
          <a:sy n="101" d="100"/>
        </p:scale>
        <p:origin x="95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59409A-9D7F-FE81-CFCD-0A2564D18C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E57A77-9AAB-68E8-F1C5-D9E46F8F29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905A45-82C3-A3C2-70D2-B1C4D624AA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06CF3-B81E-4E79-A515-3F17BB04E479}" type="datetimeFigureOut">
              <a:rPr lang="en-NZ" smtClean="0"/>
              <a:t>6/02/2024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D7301C-9C42-7A30-D599-42B1F12831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6328DA-D337-3A17-9FF1-6B1FAB2CF8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52EE9-4B47-4861-A18B-7FAA4BAE8766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8364486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40FB3-1CAF-2DB7-CBAD-1005BB444C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9643A62-D1A4-132C-ADA9-5F5B8370B3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CA61F0-4E11-6474-6783-1CA67E33F5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06CF3-B81E-4E79-A515-3F17BB04E479}" type="datetimeFigureOut">
              <a:rPr lang="en-NZ" smtClean="0"/>
              <a:t>6/02/2024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A1C642-C7AD-A66F-4CA0-E76667708A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0CB666-FE64-8AEA-905B-65B79ED88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52EE9-4B47-4861-A18B-7FAA4BAE8766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505458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93EA98B-68E2-7C82-B7F3-82C1026029A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8C7958-5C01-B097-4FF2-DA932B3EE8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620F9C-79E6-B7F9-DCCE-760E93AD8E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06CF3-B81E-4E79-A515-3F17BB04E479}" type="datetimeFigureOut">
              <a:rPr lang="en-NZ" smtClean="0"/>
              <a:t>6/02/2024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4CB330-BFE6-CE26-77A2-DB5AF6C5BB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0E9ABA-EB4D-4789-1690-373409A474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52EE9-4B47-4861-A18B-7FAA4BAE8766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8788942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B1445-0B74-2EB0-22E3-ECF233B38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9DD04F-BA7A-4820-786E-500F07971F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1947E9-50ED-7BCB-1DA9-48CC64A3D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06CF3-B81E-4E79-A515-3F17BB04E479}" type="datetimeFigureOut">
              <a:rPr lang="en-NZ" smtClean="0"/>
              <a:t>6/02/2024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E25330-CFFB-CB24-79FD-D9AF36FE12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A71713-CE52-E795-0F7C-42EAED40EA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52EE9-4B47-4861-A18B-7FAA4BAE8766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1386078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275D8B-73F6-99ED-59F6-7DE6F8158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E9A7DA-DD7A-12C8-2622-8B5981163D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3FF23E-4518-8D0B-B7CE-A84D94DCF4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06CF3-B81E-4E79-A515-3F17BB04E479}" type="datetimeFigureOut">
              <a:rPr lang="en-NZ" smtClean="0"/>
              <a:t>6/02/2024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B70D84-C49A-B261-5DD7-774DEDF24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2EF064-03F0-5F8A-1EF0-53AC95ADEB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52EE9-4B47-4861-A18B-7FAA4BAE8766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0142551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BEF0CA-AEBD-7C1F-04CD-FE04C6C7E7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73CB5E-5381-E56F-4A0F-1B791D0805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214A27-E15E-2272-FA22-5FA9317FC4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9DBD4C-D4D6-CDB0-F757-91E54E95C1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06CF3-B81E-4E79-A515-3F17BB04E479}" type="datetimeFigureOut">
              <a:rPr lang="en-NZ" smtClean="0"/>
              <a:t>6/02/2024</a:t>
            </a:fld>
            <a:endParaRPr lang="en-NZ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D82327-6C58-3EEE-3EA8-9BAF6557C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788C5B-6A10-1E03-3CE6-AC0465F1A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52EE9-4B47-4861-A18B-7FAA4BAE8766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627221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11FF6-F6D0-3138-902B-44D87A147B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70E573-2D25-4DE9-C10D-72AFBB6F5F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7434FF-BC55-7BCC-E65F-A476AD0E1F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AA325DF-E1A5-444C-871E-71AF726C02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6D22996-4710-14D6-9FC0-7A352209B16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65D08D3-E26B-C65D-6825-610C7E4FA8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06CF3-B81E-4E79-A515-3F17BB04E479}" type="datetimeFigureOut">
              <a:rPr lang="en-NZ" smtClean="0"/>
              <a:t>6/02/2024</a:t>
            </a:fld>
            <a:endParaRPr lang="en-NZ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50B6D31-9873-E4C8-388D-1997F8A18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926CD8F-F7F4-B290-7469-16BE25F56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52EE9-4B47-4861-A18B-7FAA4BAE8766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3165181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2F07EA-01D6-F7D4-E04B-73E97ADCF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DC0A55-8355-3830-01BC-57C95CF31B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06CF3-B81E-4E79-A515-3F17BB04E479}" type="datetimeFigureOut">
              <a:rPr lang="en-NZ" smtClean="0"/>
              <a:t>6/02/2024</a:t>
            </a:fld>
            <a:endParaRPr lang="en-NZ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5C6609-CF79-FC1C-7C62-CEF15EEB56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EB3854-D806-097B-AD20-A3BD093D7C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52EE9-4B47-4861-A18B-7FAA4BAE8766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8039581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252FE2A-6023-BCF2-5AF7-78C5D9CB9C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06CF3-B81E-4E79-A515-3F17BB04E479}" type="datetimeFigureOut">
              <a:rPr lang="en-NZ" smtClean="0"/>
              <a:t>6/02/2024</a:t>
            </a:fld>
            <a:endParaRPr lang="en-NZ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16939A-D9F1-942B-03CB-13F19C86C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791012-0491-3FB3-7F32-D45C43B46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52EE9-4B47-4861-A18B-7FAA4BAE8766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0416939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8A2FD9-1BCA-B477-4053-BF8C518822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146791-7B74-D04F-A068-5B1E500508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33B9EA-299B-FE02-AC9E-B4E5ED88D1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644E97-A74B-40C6-83EC-E0F4179858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06CF3-B81E-4E79-A515-3F17BB04E479}" type="datetimeFigureOut">
              <a:rPr lang="en-NZ" smtClean="0"/>
              <a:t>6/02/2024</a:t>
            </a:fld>
            <a:endParaRPr lang="en-NZ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FEA6EA-7C35-82A8-69D2-AEF80C48B2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ED9918-7F3D-C7CF-869E-22FDBB0229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52EE9-4B47-4861-A18B-7FAA4BAE8766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5492026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65202B-0383-FC3B-B5F4-34708F55ED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2390D13-F164-0B92-1D82-020BB9EC8FC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Z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AB276B-D133-2674-381B-CE0F255B85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5FD04C-708E-8131-0FC2-D33ED10038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06CF3-B81E-4E79-A515-3F17BB04E479}" type="datetimeFigureOut">
              <a:rPr lang="en-NZ" smtClean="0"/>
              <a:t>6/02/2024</a:t>
            </a:fld>
            <a:endParaRPr lang="en-NZ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00CC1E-C2BE-8DF5-8560-53DCB782CB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F94A4F-5AA1-D725-8DAB-ED5BA0EE2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52EE9-4B47-4861-A18B-7FAA4BAE8766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8625557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CB45CC2-EF24-5040-4B71-C34BDDDB2E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8F2654-5200-C22D-12AC-C059499750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791F87-A895-D735-A533-38FE86B5149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406CF3-B81E-4E79-A515-3F17BB04E479}" type="datetimeFigureOut">
              <a:rPr lang="en-NZ" smtClean="0"/>
              <a:t>6/02/2024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700CEF-4A65-97D3-CCE9-C8C14C37D6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FFD56E-9F06-12F4-08DB-9F04E5490B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852EE9-4B47-4861-A18B-7FAA4BAE8766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8345506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t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tif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85B1BC56-14CF-E87F-0644-2A1D6224C332}"/>
              </a:ext>
            </a:extLst>
          </p:cNvPr>
          <p:cNvGrpSpPr/>
          <p:nvPr/>
        </p:nvGrpSpPr>
        <p:grpSpPr>
          <a:xfrm>
            <a:off x="1436418" y="2148073"/>
            <a:ext cx="3806659" cy="2907930"/>
            <a:chOff x="1436418" y="2148073"/>
            <a:chExt cx="3806659" cy="2907930"/>
          </a:xfrm>
        </p:grpSpPr>
        <p:pic>
          <p:nvPicPr>
            <p:cNvPr id="7" name="Picture 6" descr="A molecule structure with balls and a blue background&#10;&#10;Description automatically generated with medium confidence">
              <a:extLst>
                <a:ext uri="{FF2B5EF4-FFF2-40B4-BE49-F238E27FC236}">
                  <a16:creationId xmlns:a16="http://schemas.microsoft.com/office/drawing/2014/main" id="{6937E209-B241-D7FA-E4C2-D45051ECF6D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36418" y="2148073"/>
              <a:ext cx="3806659" cy="2907930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25544D6-FAB3-990C-9F74-4E91699EBDD9}"/>
                </a:ext>
              </a:extLst>
            </p:cNvPr>
            <p:cNvSpPr/>
            <p:nvPr/>
          </p:nvSpPr>
          <p:spPr>
            <a:xfrm>
              <a:off x="1588655" y="3094181"/>
              <a:ext cx="1653310" cy="1450109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8EDA1FF-A9E5-275C-1C7C-A0E153F9E29A}"/>
              </a:ext>
            </a:extLst>
          </p:cNvPr>
          <p:cNvGrpSpPr/>
          <p:nvPr/>
        </p:nvGrpSpPr>
        <p:grpSpPr>
          <a:xfrm>
            <a:off x="6096000" y="2148073"/>
            <a:ext cx="3806659" cy="2907930"/>
            <a:chOff x="6096000" y="2148073"/>
            <a:chExt cx="3806659" cy="2907930"/>
          </a:xfrm>
        </p:grpSpPr>
        <p:pic>
          <p:nvPicPr>
            <p:cNvPr id="5" name="Picture 4" descr="A molecule model with red blue and grey balls&#10;&#10;Description automatically generated">
              <a:extLst>
                <a:ext uri="{FF2B5EF4-FFF2-40B4-BE49-F238E27FC236}">
                  <a16:creationId xmlns:a16="http://schemas.microsoft.com/office/drawing/2014/main" id="{B50D887E-F59E-034D-F96B-BEECD62DD8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2148073"/>
              <a:ext cx="3806659" cy="2907930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03B15FC-566C-08DE-6B41-99F489FB4985}"/>
                </a:ext>
              </a:extLst>
            </p:cNvPr>
            <p:cNvSpPr/>
            <p:nvPr/>
          </p:nvSpPr>
          <p:spPr>
            <a:xfrm>
              <a:off x="6788728" y="3509818"/>
              <a:ext cx="1588654" cy="1219201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</p:grpSp>
    </p:spTree>
    <p:extLst>
      <p:ext uri="{BB962C8B-B14F-4D97-AF65-F5344CB8AC3E}">
        <p14:creationId xmlns:p14="http://schemas.microsoft.com/office/powerpoint/2010/main" val="42862601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83E83C6-F7BE-5CC7-C3FC-90673AC6018F}"/>
              </a:ext>
            </a:extLst>
          </p:cNvPr>
          <p:cNvGrpSpPr/>
          <p:nvPr/>
        </p:nvGrpSpPr>
        <p:grpSpPr>
          <a:xfrm>
            <a:off x="5619254" y="1790938"/>
            <a:ext cx="4450089" cy="1868428"/>
            <a:chOff x="941324" y="630475"/>
            <a:chExt cx="4450089" cy="1868428"/>
          </a:xfrm>
        </p:grpSpPr>
        <p:pic>
          <p:nvPicPr>
            <p:cNvPr id="7" name="Picture 6" descr="A black and white background with red lines&#10;&#10;Description automatically generated">
              <a:extLst>
                <a:ext uri="{FF2B5EF4-FFF2-40B4-BE49-F238E27FC236}">
                  <a16:creationId xmlns:a16="http://schemas.microsoft.com/office/drawing/2014/main" id="{8BFC2A02-1AA5-1300-28E6-FB53CB065F7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1324" y="630475"/>
              <a:ext cx="4450089" cy="1868428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95E816C-905D-26CE-91FD-603AD18F4F87}"/>
                </a:ext>
              </a:extLst>
            </p:cNvPr>
            <p:cNvSpPr txBox="1"/>
            <p:nvPr/>
          </p:nvSpPr>
          <p:spPr>
            <a:xfrm>
              <a:off x="1926455" y="1030237"/>
              <a:ext cx="4876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NZ" sz="1200" dirty="0">
                  <a:latin typeface="DejaVu Sans "/>
                  <a:cs typeface="Helvetica" panose="020B0604020202020204" pitchFamily="34" charset="0"/>
                </a:rPr>
                <a:t>H</a:t>
              </a:r>
              <a:r>
                <a:rPr lang="en-NZ" sz="1200" baseline="-25000" dirty="0">
                  <a:latin typeface="DejaVu Sans "/>
                  <a:cs typeface="Helvetica" panose="020B0604020202020204" pitchFamily="34" charset="0"/>
                </a:rPr>
                <a:t>2</a:t>
              </a:r>
              <a:r>
                <a:rPr lang="en-NZ" sz="1200" dirty="0">
                  <a:latin typeface="DejaVu Sans "/>
                  <a:cs typeface="Helvetica" panose="020B0604020202020204" pitchFamily="34" charset="0"/>
                </a:rPr>
                <a:t>O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961697D-1B19-EC61-A0AE-F14E1A02B8FE}"/>
                </a:ext>
              </a:extLst>
            </p:cNvPr>
            <p:cNvSpPr txBox="1"/>
            <p:nvPr/>
          </p:nvSpPr>
          <p:spPr>
            <a:xfrm>
              <a:off x="3863268" y="743313"/>
              <a:ext cx="66075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NZ" sz="1200" dirty="0">
                  <a:latin typeface="DejaVu Sans "/>
                  <a:cs typeface="Helvetica" panose="020B0604020202020204" pitchFamily="34" charset="0"/>
                </a:rPr>
                <a:t>DMSO</a:t>
              </a:r>
              <a:endParaRPr lang="en-NZ" sz="1400" baseline="-25000" dirty="0">
                <a:latin typeface="DejaVu Sans "/>
                <a:cs typeface="Helvetica" panose="020B0604020202020204" pitchFamily="34" charset="0"/>
              </a:endParaRP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46215D8-DF36-05D0-4224-B09B5402D4E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97476" y="1317009"/>
              <a:ext cx="172796" cy="257453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1E50BA7-640F-1C24-3ECF-75E1883F2564}"/>
                </a:ext>
              </a:extLst>
            </p:cNvPr>
            <p:cNvCxnSpPr/>
            <p:nvPr/>
          </p:nvCxnSpPr>
          <p:spPr>
            <a:xfrm flipH="1">
              <a:off x="4020851" y="1012490"/>
              <a:ext cx="172796" cy="257453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6" name="Picture 15" descr="A black and white background with a blue line&#10;&#10;Description automatically generated">
            <a:extLst>
              <a:ext uri="{FF2B5EF4-FFF2-40B4-BE49-F238E27FC236}">
                <a16:creationId xmlns:a16="http://schemas.microsoft.com/office/drawing/2014/main" id="{3564BE46-8A80-85D7-E2A1-069AEFECA7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324" y="1790938"/>
            <a:ext cx="4450089" cy="187147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B2B1944-EA04-5D93-8180-F57711FDFCDC}"/>
              </a:ext>
            </a:extLst>
          </p:cNvPr>
          <p:cNvSpPr txBox="1"/>
          <p:nvPr/>
        </p:nvSpPr>
        <p:spPr>
          <a:xfrm>
            <a:off x="1913992" y="2153407"/>
            <a:ext cx="4876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1200" dirty="0">
                <a:latin typeface="DejaVu Sans "/>
                <a:cs typeface="Helvetica" panose="020B0604020202020204" pitchFamily="34" charset="0"/>
              </a:rPr>
              <a:t>H</a:t>
            </a:r>
            <a:r>
              <a:rPr lang="en-NZ" sz="1200" baseline="-25000" dirty="0">
                <a:latin typeface="DejaVu Sans "/>
                <a:cs typeface="Helvetica" panose="020B0604020202020204" pitchFamily="34" charset="0"/>
              </a:rPr>
              <a:t>2</a:t>
            </a:r>
            <a:r>
              <a:rPr lang="en-NZ" sz="1200" dirty="0">
                <a:latin typeface="DejaVu Sans "/>
                <a:cs typeface="Helvetica" panose="020B0604020202020204" pitchFamily="34" charset="0"/>
              </a:rPr>
              <a:t>O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5FCFB27-4128-8834-95B4-40B0F69EBD83}"/>
              </a:ext>
            </a:extLst>
          </p:cNvPr>
          <p:cNvSpPr txBox="1"/>
          <p:nvPr/>
        </p:nvSpPr>
        <p:spPr>
          <a:xfrm>
            <a:off x="3863268" y="2153407"/>
            <a:ext cx="6607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1200" dirty="0">
                <a:latin typeface="DejaVu Sans "/>
                <a:cs typeface="Helvetica" panose="020B0604020202020204" pitchFamily="34" charset="0"/>
              </a:rPr>
              <a:t>DMSO</a:t>
            </a:r>
            <a:endParaRPr lang="en-NZ" sz="1400" baseline="-25000" dirty="0">
              <a:latin typeface="DejaVu Sans "/>
              <a:cs typeface="Helvetica" panose="020B0604020202020204" pitchFamily="34" charset="0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12A11EF-E40B-A891-F8E4-80B7506DA102}"/>
              </a:ext>
            </a:extLst>
          </p:cNvPr>
          <p:cNvCxnSpPr>
            <a:cxnSpLocks/>
          </p:cNvCxnSpPr>
          <p:nvPr/>
        </p:nvCxnSpPr>
        <p:spPr>
          <a:xfrm flipH="1">
            <a:off x="1985013" y="2440179"/>
            <a:ext cx="172796" cy="25745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F5720A4-3AE1-38CA-C90E-3CDCFA259AE0}"/>
              </a:ext>
            </a:extLst>
          </p:cNvPr>
          <p:cNvCxnSpPr/>
          <p:nvPr/>
        </p:nvCxnSpPr>
        <p:spPr>
          <a:xfrm flipH="1">
            <a:off x="4020851" y="2422584"/>
            <a:ext cx="172796" cy="25745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B7A5CC70-0D80-6060-56F5-F9544659E620}"/>
              </a:ext>
            </a:extLst>
          </p:cNvPr>
          <p:cNvSpPr txBox="1"/>
          <p:nvPr/>
        </p:nvSpPr>
        <p:spPr>
          <a:xfrm>
            <a:off x="4627340" y="2284084"/>
            <a:ext cx="6920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1200" dirty="0">
                <a:latin typeface="DejaVu Sans "/>
                <a:cs typeface="Helvetica" panose="020B0604020202020204" pitchFamily="34" charset="0"/>
              </a:rPr>
              <a:t>PBASE</a:t>
            </a:r>
            <a:endParaRPr lang="en-NZ" sz="1400" baseline="-25000" dirty="0">
              <a:latin typeface="DejaVu Sans "/>
              <a:cs typeface="Helvetica" panose="020B0604020202020204" pitchFamily="34" charset="0"/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A391BB7-EFA4-ED9F-7F07-45544ADEDC1F}"/>
              </a:ext>
            </a:extLst>
          </p:cNvPr>
          <p:cNvCxnSpPr/>
          <p:nvPr/>
        </p:nvCxnSpPr>
        <p:spPr>
          <a:xfrm flipH="1">
            <a:off x="4784923" y="2553261"/>
            <a:ext cx="172796" cy="25745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4315BE44-09A0-F678-A091-C516374F2E0C}"/>
              </a:ext>
            </a:extLst>
          </p:cNvPr>
          <p:cNvSpPr txBox="1"/>
          <p:nvPr/>
        </p:nvSpPr>
        <p:spPr>
          <a:xfrm>
            <a:off x="1114326" y="2301679"/>
            <a:ext cx="6920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1200" dirty="0">
                <a:latin typeface="DejaVu Sans "/>
                <a:cs typeface="Helvetica" panose="020B0604020202020204" pitchFamily="34" charset="0"/>
              </a:rPr>
              <a:t>PBASE</a:t>
            </a:r>
            <a:endParaRPr lang="en-NZ" sz="1400" baseline="-25000" dirty="0">
              <a:latin typeface="DejaVu Sans "/>
              <a:cs typeface="Helvetica" panose="020B0604020202020204" pitchFamily="34" charset="0"/>
            </a:endParaRP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CAC87FB-6C17-1730-22EF-3394B8BE3EB7}"/>
              </a:ext>
            </a:extLst>
          </p:cNvPr>
          <p:cNvCxnSpPr>
            <a:cxnSpLocks/>
          </p:cNvCxnSpPr>
          <p:nvPr/>
        </p:nvCxnSpPr>
        <p:spPr>
          <a:xfrm>
            <a:off x="1516940" y="2580897"/>
            <a:ext cx="46617" cy="35963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66FDEFEB-3B2A-F571-4D33-A4556B413A96}"/>
              </a:ext>
            </a:extLst>
          </p:cNvPr>
          <p:cNvSpPr txBox="1"/>
          <p:nvPr/>
        </p:nvSpPr>
        <p:spPr>
          <a:xfrm>
            <a:off x="3099195" y="2157067"/>
            <a:ext cx="6920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1200" dirty="0">
                <a:latin typeface="DejaVu Sans "/>
                <a:cs typeface="Helvetica" panose="020B0604020202020204" pitchFamily="34" charset="0"/>
              </a:rPr>
              <a:t>PBASE</a:t>
            </a:r>
            <a:endParaRPr lang="en-NZ" sz="1200" baseline="-25000" dirty="0">
              <a:latin typeface="DejaVu Sans "/>
              <a:cs typeface="Helvetica" panose="020B0604020202020204" pitchFamily="34" charset="0"/>
            </a:endParaRP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8EAF777E-600B-9E4F-6819-C506AB7FDACC}"/>
              </a:ext>
            </a:extLst>
          </p:cNvPr>
          <p:cNvCxnSpPr>
            <a:cxnSpLocks/>
          </p:cNvCxnSpPr>
          <p:nvPr/>
        </p:nvCxnSpPr>
        <p:spPr>
          <a:xfrm flipH="1">
            <a:off x="3129357" y="2446373"/>
            <a:ext cx="277319" cy="38334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8" name="Picture 17" descr="A green line on a white background&#10;&#10;Description automatically generated">
            <a:extLst>
              <a:ext uri="{FF2B5EF4-FFF2-40B4-BE49-F238E27FC236}">
                <a16:creationId xmlns:a16="http://schemas.microsoft.com/office/drawing/2014/main" id="{69BEFF34-B3ED-FD90-C56B-48773EFEC2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324" y="4429321"/>
            <a:ext cx="4450089" cy="186842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77D69F6D-A85C-0495-8A1B-BB3C239B3B2D}"/>
              </a:ext>
            </a:extLst>
          </p:cNvPr>
          <p:cNvSpPr txBox="1"/>
          <p:nvPr/>
        </p:nvSpPr>
        <p:spPr>
          <a:xfrm>
            <a:off x="1855434" y="4900818"/>
            <a:ext cx="4876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1200" dirty="0">
                <a:latin typeface="DejaVu Sans "/>
                <a:cs typeface="Helvetica" panose="020B0604020202020204" pitchFamily="34" charset="0"/>
              </a:rPr>
              <a:t>H</a:t>
            </a:r>
            <a:r>
              <a:rPr lang="en-NZ" sz="1200" baseline="-25000" dirty="0">
                <a:latin typeface="DejaVu Sans "/>
                <a:cs typeface="Helvetica" panose="020B0604020202020204" pitchFamily="34" charset="0"/>
              </a:rPr>
              <a:t>2</a:t>
            </a:r>
            <a:r>
              <a:rPr lang="en-NZ" sz="1200" dirty="0">
                <a:latin typeface="DejaVu Sans "/>
                <a:cs typeface="Helvetica" panose="020B0604020202020204" pitchFamily="34" charset="0"/>
              </a:rPr>
              <a:t>O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0974379-4CCB-0FE4-75DA-550C2367FF85}"/>
              </a:ext>
            </a:extLst>
          </p:cNvPr>
          <p:cNvSpPr txBox="1"/>
          <p:nvPr/>
        </p:nvSpPr>
        <p:spPr>
          <a:xfrm>
            <a:off x="3863268" y="4762319"/>
            <a:ext cx="6607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1200" dirty="0">
                <a:latin typeface="DejaVu Sans "/>
                <a:cs typeface="Helvetica" panose="020B0604020202020204" pitchFamily="34" charset="0"/>
              </a:rPr>
              <a:t>DMSO</a:t>
            </a:r>
            <a:endParaRPr lang="en-NZ" sz="1400" baseline="-25000" dirty="0">
              <a:latin typeface="DejaVu Sans "/>
              <a:cs typeface="Helvetica" panose="020B0604020202020204" pitchFamily="34" charset="0"/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8F6BD11-D00A-6617-9FB0-AF566E57413A}"/>
              </a:ext>
            </a:extLst>
          </p:cNvPr>
          <p:cNvCxnSpPr>
            <a:cxnSpLocks/>
          </p:cNvCxnSpPr>
          <p:nvPr/>
        </p:nvCxnSpPr>
        <p:spPr>
          <a:xfrm flipH="1">
            <a:off x="1926455" y="5177817"/>
            <a:ext cx="172796" cy="25745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2E571E4-ED30-9042-4540-794DAA1E2FE5}"/>
              </a:ext>
            </a:extLst>
          </p:cNvPr>
          <p:cNvCxnSpPr/>
          <p:nvPr/>
        </p:nvCxnSpPr>
        <p:spPr>
          <a:xfrm flipH="1">
            <a:off x="4024238" y="5047119"/>
            <a:ext cx="172796" cy="25745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4270C83D-3547-7845-6D01-337B24ADD48C}"/>
              </a:ext>
            </a:extLst>
          </p:cNvPr>
          <p:cNvSpPr txBox="1"/>
          <p:nvPr/>
        </p:nvSpPr>
        <p:spPr>
          <a:xfrm>
            <a:off x="4611694" y="4900818"/>
            <a:ext cx="6920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1200" dirty="0">
                <a:latin typeface="DejaVu Sans "/>
                <a:cs typeface="Helvetica" panose="020B0604020202020204" pitchFamily="34" charset="0"/>
              </a:rPr>
              <a:t>PBASE</a:t>
            </a:r>
            <a:endParaRPr lang="en-NZ" sz="1400" baseline="-25000" dirty="0">
              <a:latin typeface="DejaVu Sans "/>
              <a:cs typeface="Helvetica" panose="020B0604020202020204" pitchFamily="34" charset="0"/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B625075-0CCE-E611-1723-7044C67D6414}"/>
              </a:ext>
            </a:extLst>
          </p:cNvPr>
          <p:cNvCxnSpPr/>
          <p:nvPr/>
        </p:nvCxnSpPr>
        <p:spPr>
          <a:xfrm flipH="1">
            <a:off x="4782278" y="5177817"/>
            <a:ext cx="172796" cy="25745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8A84614C-A719-7CB4-55FD-553742EBE257}"/>
              </a:ext>
            </a:extLst>
          </p:cNvPr>
          <p:cNvSpPr txBox="1"/>
          <p:nvPr/>
        </p:nvSpPr>
        <p:spPr>
          <a:xfrm>
            <a:off x="1116661" y="4900818"/>
            <a:ext cx="6920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1200" dirty="0">
                <a:latin typeface="DejaVu Sans "/>
                <a:cs typeface="Helvetica" panose="020B0604020202020204" pitchFamily="34" charset="0"/>
              </a:rPr>
              <a:t>PBASE</a:t>
            </a:r>
            <a:endParaRPr lang="en-NZ" sz="1400" baseline="-25000" dirty="0">
              <a:latin typeface="DejaVu Sans "/>
              <a:cs typeface="Helvetica" panose="020B0604020202020204" pitchFamily="34" charset="0"/>
            </a:endParaRP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33314E0C-7155-9ECE-88A1-732BB5F7BE3F}"/>
              </a:ext>
            </a:extLst>
          </p:cNvPr>
          <p:cNvCxnSpPr>
            <a:cxnSpLocks/>
          </p:cNvCxnSpPr>
          <p:nvPr/>
        </p:nvCxnSpPr>
        <p:spPr>
          <a:xfrm>
            <a:off x="1519275" y="5180036"/>
            <a:ext cx="46617" cy="35963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2F0AC968-9BA7-B65E-0EF9-F49115328A41}"/>
              </a:ext>
            </a:extLst>
          </p:cNvPr>
          <p:cNvSpPr txBox="1"/>
          <p:nvPr/>
        </p:nvSpPr>
        <p:spPr>
          <a:xfrm>
            <a:off x="3083549" y="4761603"/>
            <a:ext cx="6920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1200" dirty="0">
                <a:latin typeface="DejaVu Sans "/>
                <a:cs typeface="Helvetica" panose="020B0604020202020204" pitchFamily="34" charset="0"/>
              </a:rPr>
              <a:t>PBASE</a:t>
            </a:r>
            <a:endParaRPr lang="en-NZ" sz="1200" baseline="-25000" dirty="0">
              <a:latin typeface="DejaVu Sans "/>
              <a:cs typeface="Helvetica" panose="020B0604020202020204" pitchFamily="34" charset="0"/>
            </a:endParaRP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9CA33378-0D9B-BC6D-4EF7-159DF567020C}"/>
              </a:ext>
            </a:extLst>
          </p:cNvPr>
          <p:cNvCxnSpPr>
            <a:cxnSpLocks/>
          </p:cNvCxnSpPr>
          <p:nvPr/>
        </p:nvCxnSpPr>
        <p:spPr>
          <a:xfrm flipH="1">
            <a:off x="3126191" y="5038602"/>
            <a:ext cx="277319" cy="38334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26084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een light on a black surface&#10;&#10;Description automatically generated with medium confidence">
            <a:extLst>
              <a:ext uri="{FF2B5EF4-FFF2-40B4-BE49-F238E27FC236}">
                <a16:creationId xmlns:a16="http://schemas.microsoft.com/office/drawing/2014/main" id="{BA06A390-D27F-38B5-7736-AC41E13E60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0710" y="1487582"/>
            <a:ext cx="5697414" cy="4290821"/>
          </a:xfrm>
          <a:prstGeom prst="rect">
            <a:avLst/>
          </a:prstGeom>
        </p:spPr>
      </p:pic>
      <p:pic>
        <p:nvPicPr>
          <p:cNvPr id="7" name="Picture 6" descr="A green glowing lines on a black background&#10;&#10;Description automatically generated">
            <a:extLst>
              <a:ext uri="{FF2B5EF4-FFF2-40B4-BE49-F238E27FC236}">
                <a16:creationId xmlns:a16="http://schemas.microsoft.com/office/drawing/2014/main" id="{0CDA3C68-8CD9-76F0-10CA-BDA64BE8FE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876" y="1487583"/>
            <a:ext cx="5697415" cy="429082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D5B8CB6-5ED9-D7C0-DAE0-2D1EEDE8419F}"/>
              </a:ext>
            </a:extLst>
          </p:cNvPr>
          <p:cNvSpPr txBox="1"/>
          <p:nvPr/>
        </p:nvSpPr>
        <p:spPr>
          <a:xfrm>
            <a:off x="3019454" y="4294090"/>
            <a:ext cx="10023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Z" sz="2400" dirty="0">
                <a:solidFill>
                  <a:schemeClr val="bg1"/>
                </a:solidFill>
                <a:latin typeface="DejaVu Sans "/>
                <a:cs typeface="Helvetica" panose="020B0604020202020204" pitchFamily="34" charset="0"/>
              </a:rPr>
              <a:t>Ti/Au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95F5534-C9CB-69A2-A670-A52AE8295A56}"/>
              </a:ext>
            </a:extLst>
          </p:cNvPr>
          <p:cNvSpPr txBox="1"/>
          <p:nvPr/>
        </p:nvSpPr>
        <p:spPr>
          <a:xfrm>
            <a:off x="4718976" y="1767187"/>
            <a:ext cx="8515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Z" sz="2400" dirty="0">
                <a:solidFill>
                  <a:schemeClr val="bg1"/>
                </a:solidFill>
                <a:latin typeface="DejaVu Sans "/>
                <a:cs typeface="Helvetica" panose="020B0604020202020204" pitchFamily="34" charset="0"/>
              </a:rPr>
              <a:t>SiO</a:t>
            </a:r>
            <a:r>
              <a:rPr lang="en-NZ" sz="2400" baseline="-25000" dirty="0">
                <a:solidFill>
                  <a:schemeClr val="bg1"/>
                </a:solidFill>
                <a:latin typeface="DejaVu Sans "/>
                <a:cs typeface="Helvetica" panose="020B0604020202020204" pitchFamily="34" charset="0"/>
              </a:rPr>
              <a:t>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7D1829F-7756-21C3-8CA0-5BD309D60CB8}"/>
              </a:ext>
            </a:extLst>
          </p:cNvPr>
          <p:cNvSpPr txBox="1"/>
          <p:nvPr/>
        </p:nvSpPr>
        <p:spPr>
          <a:xfrm>
            <a:off x="3936754" y="3431787"/>
            <a:ext cx="18239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2400" dirty="0">
                <a:solidFill>
                  <a:schemeClr val="bg1"/>
                </a:solidFill>
                <a:latin typeface="DejaVu Sans "/>
                <a:cs typeface="Helvetica" panose="020B0604020202020204" pitchFamily="34" charset="0"/>
              </a:rPr>
              <a:t>Graphene</a:t>
            </a:r>
            <a:endParaRPr lang="en-NZ" sz="1200" dirty="0">
              <a:solidFill>
                <a:schemeClr val="bg1"/>
              </a:solidFill>
              <a:latin typeface="DejaVu Sans "/>
              <a:cs typeface="Helvetica" panose="020B0604020202020204" pitchFamily="34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C1ED31D-E87D-DEAD-646A-A95B5D60301F}"/>
              </a:ext>
            </a:extLst>
          </p:cNvPr>
          <p:cNvCxnSpPr>
            <a:cxnSpLocks/>
            <a:stCxn id="13" idx="1"/>
          </p:cNvCxnSpPr>
          <p:nvPr/>
        </p:nvCxnSpPr>
        <p:spPr>
          <a:xfrm flipH="1">
            <a:off x="3416531" y="3662620"/>
            <a:ext cx="520223" cy="103045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7975700-990B-AADB-0719-386C435D5737}"/>
              </a:ext>
            </a:extLst>
          </p:cNvPr>
          <p:cNvCxnSpPr>
            <a:cxnSpLocks/>
          </p:cNvCxnSpPr>
          <p:nvPr/>
        </p:nvCxnSpPr>
        <p:spPr>
          <a:xfrm flipH="1">
            <a:off x="9425368" y="3581469"/>
            <a:ext cx="520223" cy="103045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964B769-407F-3D7C-943D-0E70F6BA0C9E}"/>
              </a:ext>
            </a:extLst>
          </p:cNvPr>
          <p:cNvSpPr txBox="1"/>
          <p:nvPr/>
        </p:nvSpPr>
        <p:spPr>
          <a:xfrm>
            <a:off x="2488610" y="2475338"/>
            <a:ext cx="10023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Z" sz="2400" dirty="0">
                <a:solidFill>
                  <a:schemeClr val="bg1"/>
                </a:solidFill>
                <a:latin typeface="DejaVu Sans "/>
                <a:cs typeface="Helvetica" panose="020B0604020202020204" pitchFamily="34" charset="0"/>
              </a:rPr>
              <a:t>Ti/Au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DE7BDF3-C6CA-BA60-57C4-13153965309F}"/>
              </a:ext>
            </a:extLst>
          </p:cNvPr>
          <p:cNvSpPr txBox="1"/>
          <p:nvPr/>
        </p:nvSpPr>
        <p:spPr>
          <a:xfrm>
            <a:off x="999944" y="4853415"/>
            <a:ext cx="8515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Z" sz="2400" dirty="0">
                <a:solidFill>
                  <a:schemeClr val="bg1"/>
                </a:solidFill>
                <a:latin typeface="DejaVu Sans "/>
                <a:cs typeface="Helvetica" panose="020B0604020202020204" pitchFamily="34" charset="0"/>
              </a:rPr>
              <a:t>SiO</a:t>
            </a:r>
            <a:r>
              <a:rPr lang="en-NZ" sz="2400" baseline="-25000" dirty="0">
                <a:solidFill>
                  <a:schemeClr val="bg1"/>
                </a:solidFill>
                <a:latin typeface="DejaVu Sans "/>
                <a:cs typeface="Helvetica" panose="020B0604020202020204" pitchFamily="34" charset="0"/>
              </a:rPr>
              <a:t>2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6463A44-13F2-096E-311B-1B781353634F}"/>
              </a:ext>
            </a:extLst>
          </p:cNvPr>
          <p:cNvSpPr txBox="1"/>
          <p:nvPr/>
        </p:nvSpPr>
        <p:spPr>
          <a:xfrm>
            <a:off x="9028291" y="4201279"/>
            <a:ext cx="10023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Z" sz="2400" dirty="0">
                <a:solidFill>
                  <a:schemeClr val="bg1"/>
                </a:solidFill>
                <a:latin typeface="DejaVu Sans "/>
                <a:cs typeface="Helvetica" panose="020B0604020202020204" pitchFamily="34" charset="0"/>
              </a:rPr>
              <a:t>Ti/Au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2FAACEF-4E8F-9D42-6B2C-4A3E89C03C51}"/>
              </a:ext>
            </a:extLst>
          </p:cNvPr>
          <p:cNvSpPr txBox="1"/>
          <p:nvPr/>
        </p:nvSpPr>
        <p:spPr>
          <a:xfrm>
            <a:off x="10727813" y="1674376"/>
            <a:ext cx="8515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Z" sz="2400" dirty="0">
                <a:solidFill>
                  <a:schemeClr val="bg1"/>
                </a:solidFill>
                <a:latin typeface="DejaVu Sans "/>
                <a:cs typeface="Helvetica" panose="020B0604020202020204" pitchFamily="34" charset="0"/>
              </a:rPr>
              <a:t>SiO</a:t>
            </a:r>
            <a:r>
              <a:rPr lang="en-NZ" sz="2400" baseline="-25000" dirty="0">
                <a:solidFill>
                  <a:schemeClr val="bg1"/>
                </a:solidFill>
                <a:latin typeface="DejaVu Sans "/>
                <a:cs typeface="Helvetica" panose="020B0604020202020204" pitchFamily="34" charset="0"/>
              </a:rPr>
              <a:t>2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9CB58AC-C603-5136-2AFA-439516715DF8}"/>
              </a:ext>
            </a:extLst>
          </p:cNvPr>
          <p:cNvSpPr txBox="1"/>
          <p:nvPr/>
        </p:nvSpPr>
        <p:spPr>
          <a:xfrm>
            <a:off x="9945591" y="3338976"/>
            <a:ext cx="18239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2400" dirty="0">
                <a:solidFill>
                  <a:schemeClr val="bg1"/>
                </a:solidFill>
                <a:latin typeface="DejaVu Sans "/>
                <a:cs typeface="Helvetica" panose="020B0604020202020204" pitchFamily="34" charset="0"/>
              </a:rPr>
              <a:t>Graphene</a:t>
            </a:r>
            <a:endParaRPr lang="en-NZ" sz="1200" dirty="0">
              <a:solidFill>
                <a:schemeClr val="bg1"/>
              </a:solidFill>
              <a:latin typeface="DejaVu Sans "/>
              <a:cs typeface="Helvetica" panose="020B060402020202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E297912-0666-D825-6757-F9FA0E2ADE14}"/>
              </a:ext>
            </a:extLst>
          </p:cNvPr>
          <p:cNvSpPr txBox="1"/>
          <p:nvPr/>
        </p:nvSpPr>
        <p:spPr>
          <a:xfrm>
            <a:off x="8497447" y="2382527"/>
            <a:ext cx="10023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Z" sz="2400" dirty="0">
                <a:solidFill>
                  <a:schemeClr val="bg1"/>
                </a:solidFill>
                <a:latin typeface="DejaVu Sans "/>
                <a:cs typeface="Helvetica" panose="020B0604020202020204" pitchFamily="34" charset="0"/>
              </a:rPr>
              <a:t>Ti/Au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5D92D2E-B05F-78D5-732E-146E0A56AC82}"/>
              </a:ext>
            </a:extLst>
          </p:cNvPr>
          <p:cNvSpPr txBox="1"/>
          <p:nvPr/>
        </p:nvSpPr>
        <p:spPr>
          <a:xfrm>
            <a:off x="7008781" y="4760604"/>
            <a:ext cx="8515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Z" sz="2400" dirty="0">
                <a:solidFill>
                  <a:schemeClr val="bg1"/>
                </a:solidFill>
                <a:latin typeface="DejaVu Sans "/>
                <a:cs typeface="Helvetica" panose="020B0604020202020204" pitchFamily="34" charset="0"/>
              </a:rPr>
              <a:t>SiO</a:t>
            </a:r>
            <a:r>
              <a:rPr lang="en-NZ" sz="2400" baseline="-25000" dirty="0">
                <a:solidFill>
                  <a:schemeClr val="bg1"/>
                </a:solidFill>
                <a:latin typeface="DejaVu Sans "/>
                <a:cs typeface="Helvetica" panose="020B0604020202020204" pitchFamily="34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801803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B4E23171-4F7D-2790-1D7E-2AB98DC01A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364" y="420036"/>
            <a:ext cx="3666744" cy="2761488"/>
          </a:xfrm>
          <a:prstGeom prst="rect">
            <a:avLst/>
          </a:prstGeom>
        </p:spPr>
      </p:pic>
      <p:pic>
        <p:nvPicPr>
          <p:cNvPr id="3" name="Picture 2" descr="A green background with a black line&#10;&#10;Description automatically generated">
            <a:extLst>
              <a:ext uri="{FF2B5EF4-FFF2-40B4-BE49-F238E27FC236}">
                <a16:creationId xmlns:a16="http://schemas.microsoft.com/office/drawing/2014/main" id="{97803AB5-15A0-11A5-059E-DBAE5D7940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3486" y="215804"/>
            <a:ext cx="3679942" cy="276148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393C5FE-8316-1494-F20D-2D6E5AAEFB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1876" y="3244546"/>
            <a:ext cx="4249006" cy="3305175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BC93A8E-BB9A-F64B-21EF-1F7A58FADB6E}"/>
              </a:ext>
            </a:extLst>
          </p:cNvPr>
          <p:cNvCxnSpPr>
            <a:cxnSpLocks/>
          </p:cNvCxnSpPr>
          <p:nvPr/>
        </p:nvCxnSpPr>
        <p:spPr>
          <a:xfrm flipH="1">
            <a:off x="8186379" y="1518909"/>
            <a:ext cx="375730" cy="28187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82757D0-FF39-9354-6D3D-DBCF754375DB}"/>
              </a:ext>
            </a:extLst>
          </p:cNvPr>
          <p:cNvSpPr txBox="1"/>
          <p:nvPr/>
        </p:nvSpPr>
        <p:spPr>
          <a:xfrm>
            <a:off x="6949324" y="687912"/>
            <a:ext cx="2903451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NZ" sz="2400" dirty="0">
                <a:solidFill>
                  <a:schemeClr val="bg1"/>
                </a:solidFill>
                <a:latin typeface="DejaVu Sans "/>
                <a:cs typeface="Helvetica" panose="020B0604020202020204" pitchFamily="34" charset="0"/>
              </a:rPr>
              <a:t>Unencapsulated</a:t>
            </a:r>
          </a:p>
          <a:p>
            <a:pPr algn="ctr"/>
            <a:r>
              <a:rPr lang="en-NZ" sz="2400" dirty="0">
                <a:solidFill>
                  <a:schemeClr val="bg1"/>
                </a:solidFill>
                <a:latin typeface="DejaVu Sans "/>
                <a:cs typeface="Helvetica" panose="020B0604020202020204" pitchFamily="34" charset="0"/>
              </a:rPr>
              <a:t>region</a:t>
            </a:r>
            <a:endParaRPr lang="en-NZ" sz="1200" dirty="0">
              <a:solidFill>
                <a:schemeClr val="bg1"/>
              </a:solidFill>
              <a:latin typeface="DejaVu Sans "/>
              <a:cs typeface="Helvetica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2B16250-C0A0-2F7C-F61F-EECB23DD512F}"/>
              </a:ext>
            </a:extLst>
          </p:cNvPr>
          <p:cNvCxnSpPr>
            <a:cxnSpLocks/>
          </p:cNvCxnSpPr>
          <p:nvPr/>
        </p:nvCxnSpPr>
        <p:spPr>
          <a:xfrm flipH="1">
            <a:off x="2887736" y="4823084"/>
            <a:ext cx="748071" cy="10125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A7C6D05-3342-17DF-439F-41761518A620}"/>
              </a:ext>
            </a:extLst>
          </p:cNvPr>
          <p:cNvSpPr txBox="1"/>
          <p:nvPr/>
        </p:nvSpPr>
        <p:spPr>
          <a:xfrm>
            <a:off x="3261771" y="4592251"/>
            <a:ext cx="18239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2400" dirty="0">
                <a:solidFill>
                  <a:schemeClr val="bg1"/>
                </a:solidFill>
                <a:latin typeface="DejaVu Sans "/>
                <a:cs typeface="Helvetica" panose="020B0604020202020204" pitchFamily="34" charset="0"/>
              </a:rPr>
              <a:t>CNTs</a:t>
            </a:r>
            <a:endParaRPr lang="en-NZ" sz="1200" dirty="0">
              <a:solidFill>
                <a:schemeClr val="bg1"/>
              </a:solidFill>
              <a:latin typeface="DejaVu Sans "/>
              <a:cs typeface="Helvetica" panose="020B0604020202020204" pitchFamily="34" charset="0"/>
            </a:endParaRPr>
          </a:p>
        </p:txBody>
      </p:sp>
      <p:pic>
        <p:nvPicPr>
          <p:cNvPr id="14" name="Picture 13" descr="A red line with white text&#10;&#10;Description automatically generated">
            <a:extLst>
              <a:ext uri="{FF2B5EF4-FFF2-40B4-BE49-F238E27FC236}">
                <a16:creationId xmlns:a16="http://schemas.microsoft.com/office/drawing/2014/main" id="{B400D07B-CA1A-8050-A8AC-8B85D3ED69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982" y="3468388"/>
            <a:ext cx="3666744" cy="2761488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572D0D8-03AF-1BBB-C0B1-474F8A6C4141}"/>
              </a:ext>
            </a:extLst>
          </p:cNvPr>
          <p:cNvCxnSpPr>
            <a:cxnSpLocks/>
          </p:cNvCxnSpPr>
          <p:nvPr/>
        </p:nvCxnSpPr>
        <p:spPr>
          <a:xfrm flipH="1">
            <a:off x="3418354" y="4693506"/>
            <a:ext cx="764807" cy="155626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9EDF4E8-D4EC-DCE7-0177-FD3D83F2998C}"/>
              </a:ext>
            </a:extLst>
          </p:cNvPr>
          <p:cNvSpPr txBox="1"/>
          <p:nvPr/>
        </p:nvSpPr>
        <p:spPr>
          <a:xfrm>
            <a:off x="4075177" y="4392440"/>
            <a:ext cx="11765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2400" dirty="0">
                <a:solidFill>
                  <a:schemeClr val="bg1"/>
                </a:solidFill>
                <a:latin typeface="DejaVu Sans "/>
                <a:cs typeface="Helvetica" panose="020B0604020202020204" pitchFamily="34" charset="0"/>
              </a:rPr>
              <a:t>CNTs</a:t>
            </a:r>
            <a:endParaRPr lang="en-NZ" sz="1200" dirty="0">
              <a:solidFill>
                <a:schemeClr val="bg1"/>
              </a:solidFill>
              <a:latin typeface="DejaVu Sans "/>
              <a:cs typeface="Helvetica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721AD90-3C8A-EB34-7501-D2E393F93346}"/>
              </a:ext>
            </a:extLst>
          </p:cNvPr>
          <p:cNvSpPr txBox="1"/>
          <p:nvPr/>
        </p:nvSpPr>
        <p:spPr>
          <a:xfrm>
            <a:off x="2000250" y="4057650"/>
            <a:ext cx="10744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2400" dirty="0">
                <a:solidFill>
                  <a:schemeClr val="bg1"/>
                </a:solidFill>
                <a:latin typeface="DejaVu Sans "/>
              </a:rPr>
              <a:t>Cr/Au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BD16537-FFED-286D-E5BB-CA7D2B65EE20}"/>
              </a:ext>
            </a:extLst>
          </p:cNvPr>
          <p:cNvSpPr txBox="1"/>
          <p:nvPr/>
        </p:nvSpPr>
        <p:spPr>
          <a:xfrm>
            <a:off x="3672591" y="5211202"/>
            <a:ext cx="10744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2400" dirty="0">
                <a:solidFill>
                  <a:schemeClr val="bg1"/>
                </a:solidFill>
                <a:latin typeface="DejaVu Sans "/>
              </a:rPr>
              <a:t>Cr/Au</a:t>
            </a:r>
          </a:p>
        </p:txBody>
      </p:sp>
    </p:spTree>
    <p:extLst>
      <p:ext uri="{BB962C8B-B14F-4D97-AF65-F5344CB8AC3E}">
        <p14:creationId xmlns:p14="http://schemas.microsoft.com/office/powerpoint/2010/main" val="25618532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31572-99DC-30BD-A629-93348F8B2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 dirty="0"/>
          </a:p>
        </p:txBody>
      </p:sp>
      <p:pic>
        <p:nvPicPr>
          <p:cNvPr id="5" name="Picture 4" descr="A red square object with white text&#10;&#10;Description automatically generated">
            <a:extLst>
              <a:ext uri="{FF2B5EF4-FFF2-40B4-BE49-F238E27FC236}">
                <a16:creationId xmlns:a16="http://schemas.microsoft.com/office/drawing/2014/main" id="{3697E573-E98B-C2D4-63FE-F6B5AEA145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039" y="2401455"/>
            <a:ext cx="4890180" cy="3429000"/>
          </a:xfrm>
          <a:prstGeom prst="rect">
            <a:avLst/>
          </a:prstGeom>
        </p:spPr>
      </p:pic>
      <p:pic>
        <p:nvPicPr>
          <p:cNvPr id="7" name="Picture 6" descr="A red and black background&#10;&#10;Description automatically generated">
            <a:extLst>
              <a:ext uri="{FF2B5EF4-FFF2-40B4-BE49-F238E27FC236}">
                <a16:creationId xmlns:a16="http://schemas.microsoft.com/office/drawing/2014/main" id="{D0B6F8E7-DB0D-49D1-F812-A36C35BB04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401455"/>
            <a:ext cx="4890180" cy="3429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F3AC80C-ABF0-2558-22AC-9665F41DA28E}"/>
              </a:ext>
            </a:extLst>
          </p:cNvPr>
          <p:cNvSpPr txBox="1"/>
          <p:nvPr/>
        </p:nvSpPr>
        <p:spPr>
          <a:xfrm>
            <a:off x="1946708" y="2844225"/>
            <a:ext cx="13705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3200" dirty="0">
                <a:solidFill>
                  <a:schemeClr val="bg1"/>
                </a:solidFill>
                <a:latin typeface="DejaVu Sans "/>
              </a:rPr>
              <a:t>Cr/Au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0EAE1F-E581-96EC-7635-CA2F6774AE8E}"/>
              </a:ext>
            </a:extLst>
          </p:cNvPr>
          <p:cNvSpPr txBox="1"/>
          <p:nvPr/>
        </p:nvSpPr>
        <p:spPr>
          <a:xfrm>
            <a:off x="7281475" y="2844225"/>
            <a:ext cx="13705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3200" dirty="0">
                <a:solidFill>
                  <a:schemeClr val="bg1"/>
                </a:solidFill>
                <a:latin typeface="DejaVu Sans "/>
              </a:rPr>
              <a:t>Cr/Au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CE6CF1A-D591-D1EF-3967-6D53D3A87D52}"/>
              </a:ext>
            </a:extLst>
          </p:cNvPr>
          <p:cNvCxnSpPr>
            <a:cxnSpLocks/>
          </p:cNvCxnSpPr>
          <p:nvPr/>
        </p:nvCxnSpPr>
        <p:spPr>
          <a:xfrm flipH="1" flipV="1">
            <a:off x="3117652" y="3429000"/>
            <a:ext cx="638386" cy="239554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3EB46EA-EA4A-6FED-0BBE-96C9CA1E672E}"/>
              </a:ext>
            </a:extLst>
          </p:cNvPr>
          <p:cNvCxnSpPr>
            <a:cxnSpLocks/>
          </p:cNvCxnSpPr>
          <p:nvPr/>
        </p:nvCxnSpPr>
        <p:spPr>
          <a:xfrm flipH="1" flipV="1">
            <a:off x="2739629" y="3409545"/>
            <a:ext cx="756046" cy="1543455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0651379-9D23-F134-FB7C-B1F8C4B0BF13}"/>
              </a:ext>
            </a:extLst>
          </p:cNvPr>
          <p:cNvCxnSpPr>
            <a:cxnSpLocks/>
          </p:cNvCxnSpPr>
          <p:nvPr/>
        </p:nvCxnSpPr>
        <p:spPr>
          <a:xfrm flipH="1" flipV="1">
            <a:off x="7969237" y="3445537"/>
            <a:ext cx="756046" cy="1543455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6F0D6BD-1FFB-A122-199B-5B699DF7F16B}"/>
              </a:ext>
            </a:extLst>
          </p:cNvPr>
          <p:cNvCxnSpPr>
            <a:cxnSpLocks/>
          </p:cNvCxnSpPr>
          <p:nvPr/>
        </p:nvCxnSpPr>
        <p:spPr>
          <a:xfrm flipH="1" flipV="1">
            <a:off x="8229600" y="3409545"/>
            <a:ext cx="647700" cy="259009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79807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3335</TotalTime>
  <Words>46</Words>
  <Application>Microsoft Office PowerPoint</Application>
  <PresentationFormat>Widescreen</PresentationFormat>
  <Paragraphs>30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DejaVu Sans 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Ned Treacher</dc:creator>
  <cp:lastModifiedBy>Ned Treacher</cp:lastModifiedBy>
  <cp:revision>9</cp:revision>
  <dcterms:created xsi:type="dcterms:W3CDTF">2024-01-29T23:32:19Z</dcterms:created>
  <dcterms:modified xsi:type="dcterms:W3CDTF">2024-02-06T04:37:33Z</dcterms:modified>
</cp:coreProperties>
</file>